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51"/>
  </p:notesMasterIdLst>
  <p:sldIdLst>
    <p:sldId id="466" r:id="rId3"/>
    <p:sldId id="450" r:id="rId4"/>
    <p:sldId id="420" r:id="rId5"/>
    <p:sldId id="421" r:id="rId6"/>
    <p:sldId id="451" r:id="rId7"/>
    <p:sldId id="423" r:id="rId8"/>
    <p:sldId id="424" r:id="rId9"/>
    <p:sldId id="467" r:id="rId10"/>
    <p:sldId id="425" r:id="rId11"/>
    <p:sldId id="426" r:id="rId12"/>
    <p:sldId id="427" r:id="rId13"/>
    <p:sldId id="453" r:id="rId14"/>
    <p:sldId id="428" r:id="rId15"/>
    <p:sldId id="454" r:id="rId16"/>
    <p:sldId id="455" r:id="rId17"/>
    <p:sldId id="468" r:id="rId18"/>
    <p:sldId id="429" r:id="rId19"/>
    <p:sldId id="430" r:id="rId20"/>
    <p:sldId id="456" r:id="rId21"/>
    <p:sldId id="431" r:id="rId22"/>
    <p:sldId id="433" r:id="rId23"/>
    <p:sldId id="457" r:id="rId24"/>
    <p:sldId id="432" r:id="rId25"/>
    <p:sldId id="434" r:id="rId26"/>
    <p:sldId id="435" r:id="rId27"/>
    <p:sldId id="436" r:id="rId28"/>
    <p:sldId id="458" r:id="rId29"/>
    <p:sldId id="439" r:id="rId30"/>
    <p:sldId id="461" r:id="rId31"/>
    <p:sldId id="440" r:id="rId32"/>
    <p:sldId id="469" r:id="rId33"/>
    <p:sldId id="459" r:id="rId34"/>
    <p:sldId id="460" r:id="rId35"/>
    <p:sldId id="462" r:id="rId36"/>
    <p:sldId id="441" r:id="rId37"/>
    <p:sldId id="442" r:id="rId38"/>
    <p:sldId id="463" r:id="rId39"/>
    <p:sldId id="437" r:id="rId40"/>
    <p:sldId id="443" r:id="rId41"/>
    <p:sldId id="464" r:id="rId42"/>
    <p:sldId id="438" r:id="rId43"/>
    <p:sldId id="465" r:id="rId44"/>
    <p:sldId id="444" r:id="rId45"/>
    <p:sldId id="445" r:id="rId46"/>
    <p:sldId id="446" r:id="rId47"/>
    <p:sldId id="447" r:id="rId48"/>
    <p:sldId id="448" r:id="rId49"/>
    <p:sldId id="449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ve" initials="S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6" autoAdjust="0"/>
    <p:restoredTop sz="94647" autoAdjust="0"/>
  </p:normalViewPr>
  <p:slideViewPr>
    <p:cSldViewPr>
      <p:cViewPr>
        <p:scale>
          <a:sx n="77" d="100"/>
          <a:sy n="77" d="100"/>
        </p:scale>
        <p:origin x="-912" y="-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088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4" d="100"/>
          <a:sy n="84" d="100"/>
        </p:scale>
        <p:origin x="319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49D99C-EF3E-41CD-9638-9CD5EDEE9B9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990939-D2A0-42E8-BD18-2BEF7A103D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32579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2146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8827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16757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4485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ene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1720" y="53752"/>
            <a:ext cx="6635080" cy="1143000"/>
          </a:xfrm>
        </p:spPr>
        <p:txBody>
          <a:bodyPr anchor="t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spcBef>
                <a:spcPts val="800"/>
              </a:spcBef>
              <a:defRPr>
                <a:solidFill>
                  <a:schemeClr val="tx1"/>
                </a:solidFill>
              </a:defRPr>
            </a:lvl2pPr>
            <a:lvl3pPr>
              <a:spcBef>
                <a:spcPts val="700"/>
              </a:spcBef>
              <a:defRPr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>
                <a:solidFill>
                  <a:schemeClr val="tx1"/>
                </a:solidFill>
              </a:defRPr>
            </a:lvl4pPr>
            <a:lvl5pPr>
              <a:spcBef>
                <a:spcPts val="50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472638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98602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498245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667834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402106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839528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412249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38842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 b="1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14078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71773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562988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412812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61467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709738"/>
            <a:ext cx="783654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4589464"/>
            <a:ext cx="783654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5115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31282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4986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30591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3128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3128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8687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2094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4672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57304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2868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573041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334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6326188"/>
            <a:ext cx="7914085" cy="438150"/>
          </a:xfrm>
          <a:prstGeom prst="rect">
            <a:avLst/>
          </a:prstGeom>
          <a:solidFill>
            <a:srgbClr val="8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/>
              <a:t>   </a:t>
            </a:r>
            <a:r>
              <a:rPr lang="en-US" sz="2000" b="1" spc="300" dirty="0">
                <a:latin typeface="+mj-lt"/>
              </a:rPr>
              <a:t>Engineering Systems</a:t>
            </a:r>
            <a:endParaRPr lang="en-GB" sz="2000" b="1" spc="300" dirty="0"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460582" y="0"/>
            <a:ext cx="683419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a:endParaRPr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6"/>
            <a:ext cx="7721204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721204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</p:txBody>
      </p:sp>
      <p:pic>
        <p:nvPicPr>
          <p:cNvPr id="1030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6" y="6326189"/>
            <a:ext cx="1341834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582" y="4833938"/>
            <a:ext cx="683419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4" r:id="rId12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 kern="1200">
          <a:solidFill>
            <a:schemeClr val="tx1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19300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579016"/>
            <a:ext cx="3532510" cy="1004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521" y="1811450"/>
            <a:ext cx="7920880" cy="418576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3000" b="1" dirty="0"/>
              <a:t>TERMS AND CONDITIONS</a:t>
            </a:r>
          </a:p>
          <a:p>
            <a:pPr>
              <a:defRPr/>
            </a:pPr>
            <a:r>
              <a:rPr lang="en-GB" sz="2000" b="1" dirty="0"/>
              <a:t> </a:t>
            </a:r>
            <a:endParaRPr lang="en-GB" sz="2200" b="1" dirty="0"/>
          </a:p>
          <a:p>
            <a:pPr>
              <a:defRPr/>
            </a:pPr>
            <a:r>
              <a:rPr lang="en-GB" sz="2200" b="1" dirty="0"/>
              <a:t>These PowerPoint slides are a tool for lecturers, and as such: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200" b="1" u="sng" dirty="0"/>
              <a:t>YOU MAY</a:t>
            </a:r>
            <a:r>
              <a:rPr lang="en-GB" sz="2200" b="1" dirty="0"/>
              <a:t> add content to the slides, delete content from the slides, print out the slides, and save the slides onto your computer or server.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200" b="1" u="sng" dirty="0"/>
              <a:t>YOU MAY NOT </a:t>
            </a:r>
            <a:r>
              <a:rPr lang="en-GB" sz="2200" b="1" dirty="0"/>
              <a:t>resell, reproduce or redistribute the content in any form whatsoever, without prior written permission from the copyright holder.</a:t>
            </a:r>
          </a:p>
          <a:p>
            <a:pPr>
              <a:defRPr/>
            </a:pPr>
            <a:r>
              <a:rPr lang="en-GB" sz="2200" b="1" dirty="0"/>
              <a:t> </a:t>
            </a:r>
          </a:p>
          <a:p>
            <a:pPr>
              <a:defRPr/>
            </a:pPr>
            <a:r>
              <a:rPr lang="en-GB" sz="2000" b="1" dirty="0"/>
              <a:t>© Troupant Publishers (Pty) Ltd, 2016</a:t>
            </a:r>
          </a:p>
          <a:p>
            <a:pPr>
              <a:defRPr/>
            </a:pPr>
            <a:r>
              <a:rPr lang="en-GB" sz="2000" b="1" dirty="0"/>
              <a:t>Selected images used under licence from Shutterstock.com</a:t>
            </a:r>
          </a:p>
        </p:txBody>
      </p:sp>
    </p:spTree>
    <p:extLst>
      <p:ext uri="{BB962C8B-B14F-4D97-AF65-F5344CB8AC3E}">
        <p14:creationId xmlns:p14="http://schemas.microsoft.com/office/powerpoint/2010/main" val="1898099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dirty="0"/>
              <a:t>Components of a pneumatic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800"/>
              </a:spcBef>
            </a:pPr>
            <a:r>
              <a:rPr lang="en-ZA" sz="3200" dirty="0"/>
              <a:t>Compressor.</a:t>
            </a:r>
          </a:p>
          <a:p>
            <a:pPr>
              <a:spcBef>
                <a:spcPts val="1800"/>
              </a:spcBef>
            </a:pPr>
            <a:r>
              <a:rPr lang="en-ZA" sz="3200" dirty="0"/>
              <a:t>Air receiver or reservoir.</a:t>
            </a:r>
          </a:p>
          <a:p>
            <a:pPr>
              <a:spcBef>
                <a:spcPts val="1800"/>
              </a:spcBef>
              <a:spcAft>
                <a:spcPts val="600"/>
              </a:spcAft>
            </a:pPr>
            <a:r>
              <a:rPr lang="en-ZA" sz="3200" dirty="0"/>
              <a:t>Air distribution system consisting </a:t>
            </a:r>
            <a:r>
              <a:rPr lang="en-ZA" sz="3200" dirty="0" smtClean="0"/>
              <a:t>of:</a:t>
            </a:r>
          </a:p>
          <a:p>
            <a:pPr lvl="1">
              <a:spcBef>
                <a:spcPts val="0"/>
              </a:spcBef>
            </a:pPr>
            <a:r>
              <a:rPr lang="en-ZA" dirty="0" smtClean="0"/>
              <a:t>Main line.</a:t>
            </a:r>
          </a:p>
          <a:p>
            <a:pPr lvl="1">
              <a:spcBef>
                <a:spcPts val="0"/>
              </a:spcBef>
            </a:pPr>
            <a:r>
              <a:rPr lang="en-ZA" dirty="0" smtClean="0"/>
              <a:t>Ring lines.</a:t>
            </a:r>
          </a:p>
          <a:p>
            <a:pPr lvl="1">
              <a:spcBef>
                <a:spcPts val="0"/>
              </a:spcBef>
            </a:pPr>
            <a:r>
              <a:rPr lang="en-ZA" dirty="0" smtClean="0"/>
              <a:t>Air pressure regulators.</a:t>
            </a:r>
          </a:p>
          <a:p>
            <a:pPr lvl="1">
              <a:spcBef>
                <a:spcPts val="0"/>
              </a:spcBef>
            </a:pPr>
            <a:r>
              <a:rPr lang="en-ZA" dirty="0" smtClean="0"/>
              <a:t>Filters.</a:t>
            </a:r>
          </a:p>
          <a:p>
            <a:pPr lvl="1">
              <a:spcBef>
                <a:spcPts val="0"/>
              </a:spcBef>
            </a:pPr>
            <a:r>
              <a:rPr lang="en-ZA" dirty="0" smtClean="0"/>
              <a:t>Lubricators.</a:t>
            </a:r>
          </a:p>
          <a:p>
            <a:pPr lvl="1">
              <a:spcBef>
                <a:spcPts val="0"/>
              </a:spcBef>
            </a:pPr>
            <a:r>
              <a:rPr lang="en-ZA" dirty="0" smtClean="0"/>
              <a:t>Valves.</a:t>
            </a:r>
          </a:p>
        </p:txBody>
      </p:sp>
    </p:spTree>
    <p:extLst>
      <p:ext uri="{BB962C8B-B14F-4D97-AF65-F5344CB8AC3E}">
        <p14:creationId xmlns:p14="http://schemas.microsoft.com/office/powerpoint/2010/main" val="3702491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565" y="188640"/>
            <a:ext cx="7721204" cy="1325563"/>
          </a:xfrm>
        </p:spPr>
        <p:txBody>
          <a:bodyPr>
            <a:noAutofit/>
          </a:bodyPr>
          <a:lstStyle/>
          <a:p>
            <a:r>
              <a:rPr lang="en-ZA" dirty="0"/>
              <a:t>Components of a pneumatic </a:t>
            </a:r>
            <a:r>
              <a:rPr lang="en-ZA" dirty="0" smtClean="0"/>
              <a:t>system</a:t>
            </a:r>
            <a:endParaRPr lang="en-ZA" b="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5565" y="1844824"/>
            <a:ext cx="7721204" cy="4351338"/>
          </a:xfrm>
        </p:spPr>
        <p:txBody>
          <a:bodyPr/>
          <a:lstStyle/>
          <a:p>
            <a:pPr>
              <a:spcBef>
                <a:spcPts val="1800"/>
              </a:spcBef>
              <a:spcAft>
                <a:spcPts val="600"/>
              </a:spcAft>
            </a:pPr>
            <a:r>
              <a:rPr lang="en-ZA" sz="3200" dirty="0"/>
              <a:t>Air service unit consisting of:</a:t>
            </a:r>
          </a:p>
          <a:p>
            <a:pPr lvl="1">
              <a:spcBef>
                <a:spcPts val="0"/>
              </a:spcBef>
            </a:pPr>
            <a:r>
              <a:rPr lang="en-ZA" dirty="0"/>
              <a:t>Air </a:t>
            </a:r>
            <a:r>
              <a:rPr lang="en-ZA" dirty="0" smtClean="0"/>
              <a:t>filter.</a:t>
            </a:r>
            <a:endParaRPr lang="en-ZA" dirty="0"/>
          </a:p>
          <a:p>
            <a:pPr lvl="1">
              <a:spcBef>
                <a:spcPts val="0"/>
              </a:spcBef>
            </a:pPr>
            <a:r>
              <a:rPr lang="en-ZA" dirty="0"/>
              <a:t>Pressure </a:t>
            </a:r>
            <a:r>
              <a:rPr lang="en-ZA" dirty="0" smtClean="0"/>
              <a:t>regulator.</a:t>
            </a:r>
            <a:endParaRPr lang="en-ZA" dirty="0"/>
          </a:p>
          <a:p>
            <a:pPr lvl="1">
              <a:spcBef>
                <a:spcPts val="0"/>
              </a:spcBef>
            </a:pPr>
            <a:r>
              <a:rPr lang="en-ZA" dirty="0"/>
              <a:t>Lubricator.</a:t>
            </a:r>
          </a:p>
          <a:p>
            <a:pPr>
              <a:spcBef>
                <a:spcPts val="1800"/>
              </a:spcBef>
            </a:pPr>
            <a:r>
              <a:rPr lang="en-ZA" sz="3200" dirty="0" smtClean="0"/>
              <a:t>Valves </a:t>
            </a:r>
            <a:r>
              <a:rPr lang="en-ZA" sz="3200" dirty="0"/>
              <a:t>that perform various functions.</a:t>
            </a:r>
          </a:p>
          <a:p>
            <a:pPr>
              <a:spcBef>
                <a:spcPts val="1800"/>
              </a:spcBef>
            </a:pPr>
            <a:r>
              <a:rPr lang="en-ZA" sz="3200" dirty="0"/>
              <a:t>Actuators.</a:t>
            </a:r>
          </a:p>
          <a:p>
            <a:pPr>
              <a:spcBef>
                <a:spcPts val="1800"/>
              </a:spcBef>
            </a:pPr>
            <a:r>
              <a:rPr lang="en-ZA" sz="3200" dirty="0"/>
              <a:t>Visual indicating devices.</a:t>
            </a:r>
          </a:p>
          <a:p>
            <a:pPr>
              <a:spcBef>
                <a:spcPts val="1800"/>
              </a:spcBef>
            </a:pPr>
            <a:r>
              <a:rPr lang="en-ZA" sz="3200" dirty="0"/>
              <a:t>Pneumatic air lines.</a:t>
            </a:r>
          </a:p>
        </p:txBody>
      </p:sp>
    </p:spTree>
    <p:extLst>
      <p:ext uri="{BB962C8B-B14F-4D97-AF65-F5344CB8AC3E}">
        <p14:creationId xmlns:p14="http://schemas.microsoft.com/office/powerpoint/2010/main" val="205170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Compressor</a:t>
            </a:r>
            <a:endParaRPr lang="en-ZA" b="0" i="1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ZA" dirty="0" smtClean="0"/>
              <a:t>All compressors have the same function, namely to compress air.</a:t>
            </a:r>
          </a:p>
          <a:p>
            <a:pPr marL="0" indent="0">
              <a:buNone/>
            </a:pPr>
            <a:endParaRPr lang="en-ZA" dirty="0"/>
          </a:p>
          <a:p>
            <a:r>
              <a:rPr lang="en-GB" dirty="0" smtClean="0"/>
              <a:t>The compressor piston draws air through a valve from the atmosphere at atmospheric pressure. Air is compressed.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7261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7721204" cy="1325563"/>
          </a:xfrm>
        </p:spPr>
        <p:txBody>
          <a:bodyPr>
            <a:normAutofit/>
          </a:bodyPr>
          <a:lstStyle/>
          <a:p>
            <a:r>
              <a:rPr lang="en-ZA" dirty="0"/>
              <a:t>Compressor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68760"/>
            <a:ext cx="8169045" cy="4896544"/>
          </a:xfrm>
        </p:spPr>
      </p:pic>
      <p:sp>
        <p:nvSpPr>
          <p:cNvPr id="5" name="TextBox 4"/>
          <p:cNvSpPr txBox="1"/>
          <p:nvPr/>
        </p:nvSpPr>
        <p:spPr>
          <a:xfrm>
            <a:off x="251520" y="5085184"/>
            <a:ext cx="16921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5.2 Parts of a compressor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815656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Air receiver</a:t>
            </a:r>
            <a:endParaRPr lang="en-ZA" b="0" i="1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ZA" dirty="0" smtClean="0"/>
              <a:t>The function is to provide constant air pressure in a pneumatic system.</a:t>
            </a:r>
          </a:p>
          <a:p>
            <a:endParaRPr lang="en-ZA" dirty="0"/>
          </a:p>
          <a:p>
            <a:r>
              <a:rPr lang="en-GB" dirty="0" smtClean="0"/>
              <a:t>The large surface area cools the air and separates moisture in the air, which is removed as water through a drain plug.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6851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Air distribution system</a:t>
            </a:r>
            <a:endParaRPr lang="en-ZA" b="0" i="1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ZA" dirty="0" smtClean="0"/>
              <a:t>Air lines consist of a main line and ring lines.</a:t>
            </a:r>
          </a:p>
          <a:p>
            <a:r>
              <a:rPr lang="en-GB" dirty="0" smtClean="0"/>
              <a:t>Air pressure regulators are fitted in the air lines to regulate line pressure.</a:t>
            </a:r>
          </a:p>
          <a:p>
            <a:r>
              <a:rPr lang="en-GB" dirty="0" smtClean="0"/>
              <a:t>Filters and lubricators are also fitted.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9268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8198296" cy="605546"/>
          </a:xfrm>
        </p:spPr>
        <p:txBody>
          <a:bodyPr>
            <a:noAutofit/>
          </a:bodyPr>
          <a:lstStyle/>
          <a:p>
            <a:pPr algn="r"/>
            <a:r>
              <a:rPr lang="en-GB" sz="2800" b="1" dirty="0" smtClean="0">
                <a:solidFill>
                  <a:srgbClr val="AC0000"/>
                </a:solidFill>
              </a:rPr>
              <a:t>VIDEO: </a:t>
            </a:r>
            <a:r>
              <a:rPr lang="en-US" sz="2800" dirty="0" smtClean="0">
                <a:solidFill>
                  <a:srgbClr val="AC0000"/>
                </a:solidFill>
              </a:rPr>
              <a:t>Drier</a:t>
            </a:r>
            <a:endParaRPr lang="en-GB" sz="2800" b="1" dirty="0">
              <a:solidFill>
                <a:srgbClr val="AC0000"/>
              </a:solidFill>
            </a:endParaRPr>
          </a:p>
        </p:txBody>
      </p:sp>
      <p:pic>
        <p:nvPicPr>
          <p:cNvPr id="3" name="Dri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57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052737"/>
            <a:ext cx="8253634" cy="4824536"/>
          </a:xfrm>
        </p:spPr>
      </p:pic>
      <p:sp>
        <p:nvSpPr>
          <p:cNvPr id="5" name="TextBox 4"/>
          <p:cNvSpPr txBox="1"/>
          <p:nvPr/>
        </p:nvSpPr>
        <p:spPr>
          <a:xfrm>
            <a:off x="201658" y="5877273"/>
            <a:ext cx="54844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5.3 A compressed air distribution system</a:t>
            </a:r>
            <a:endParaRPr lang="en-GB" sz="2000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683568" y="116632"/>
            <a:ext cx="7721204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ZA" sz="4400" dirty="0"/>
              <a:t>Air distribution system</a:t>
            </a:r>
          </a:p>
        </p:txBody>
      </p:sp>
    </p:spTree>
    <p:extLst>
      <p:ext uri="{BB962C8B-B14F-4D97-AF65-F5344CB8AC3E}">
        <p14:creationId xmlns:p14="http://schemas.microsoft.com/office/powerpoint/2010/main" val="339081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96752"/>
            <a:ext cx="7721204" cy="4980211"/>
          </a:xfrm>
        </p:spPr>
        <p:txBody>
          <a:bodyPr/>
          <a:lstStyle/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ZA" dirty="0"/>
              <a:t>Pneumatic air lines include:</a:t>
            </a:r>
          </a:p>
          <a:p>
            <a:pPr>
              <a:spcBef>
                <a:spcPts val="1800"/>
              </a:spcBef>
            </a:pPr>
            <a:r>
              <a:rPr lang="en-ZA" sz="2800" dirty="0"/>
              <a:t>Galvanised iron pipes.</a:t>
            </a:r>
          </a:p>
          <a:p>
            <a:pPr>
              <a:spcBef>
                <a:spcPts val="1800"/>
              </a:spcBef>
            </a:pPr>
            <a:r>
              <a:rPr lang="en-ZA" sz="2800" dirty="0"/>
              <a:t>Copper pipes.</a:t>
            </a:r>
          </a:p>
          <a:p>
            <a:pPr>
              <a:spcBef>
                <a:spcPts val="1800"/>
              </a:spcBef>
            </a:pPr>
            <a:r>
              <a:rPr lang="en-ZA" sz="2800" dirty="0"/>
              <a:t>Rubber hoses.</a:t>
            </a:r>
          </a:p>
          <a:p>
            <a:pPr>
              <a:spcBef>
                <a:spcPts val="1800"/>
              </a:spcBef>
            </a:pPr>
            <a:r>
              <a:rPr lang="en-ZA" sz="2800" dirty="0"/>
              <a:t>Plastic and nylon hoses.</a:t>
            </a:r>
          </a:p>
          <a:p>
            <a:pPr>
              <a:spcBef>
                <a:spcPts val="1800"/>
              </a:spcBef>
            </a:pPr>
            <a:r>
              <a:rPr lang="en-ZA" sz="2800" dirty="0"/>
              <a:t>Reinforced rubber hoses.</a:t>
            </a:r>
          </a:p>
          <a:p>
            <a:pPr>
              <a:spcBef>
                <a:spcPts val="1800"/>
              </a:spcBef>
            </a:pPr>
            <a:r>
              <a:rPr lang="en-ZA" sz="2800" dirty="0"/>
              <a:t>Flexible material hoses.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683568" y="116632"/>
            <a:ext cx="7721204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ZA" sz="4400" dirty="0"/>
              <a:t>Air distribution </a:t>
            </a:r>
            <a:r>
              <a:rPr lang="en-ZA" sz="4400" dirty="0" smtClean="0"/>
              <a:t>system</a:t>
            </a:r>
            <a:endParaRPr lang="en-ZA" sz="3200" dirty="0"/>
          </a:p>
        </p:txBody>
      </p:sp>
    </p:spTree>
    <p:extLst>
      <p:ext uri="{BB962C8B-B14F-4D97-AF65-F5344CB8AC3E}">
        <p14:creationId xmlns:p14="http://schemas.microsoft.com/office/powerpoint/2010/main" val="1105870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Air service unit</a:t>
            </a:r>
            <a:endParaRPr lang="en-ZA" b="0" i="1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ZA" dirty="0" smtClean="0"/>
              <a:t>An air service unit prepares the air for use after it has been compressed. </a:t>
            </a:r>
          </a:p>
          <a:p>
            <a:r>
              <a:rPr lang="en-ZA" dirty="0" smtClean="0"/>
              <a:t>Air service unit consists of the following:</a:t>
            </a:r>
          </a:p>
          <a:p>
            <a:pPr lvl="1">
              <a:spcBef>
                <a:spcPts val="1800"/>
              </a:spcBef>
            </a:pPr>
            <a:r>
              <a:rPr lang="en-ZA" dirty="0" smtClean="0"/>
              <a:t>Air filter.</a:t>
            </a:r>
            <a:endParaRPr lang="en-ZA" dirty="0"/>
          </a:p>
          <a:p>
            <a:pPr lvl="1">
              <a:spcBef>
                <a:spcPts val="1800"/>
              </a:spcBef>
            </a:pPr>
            <a:r>
              <a:rPr lang="en-ZA" dirty="0" smtClean="0"/>
              <a:t>Regulator.</a:t>
            </a:r>
            <a:endParaRPr lang="en-ZA" dirty="0"/>
          </a:p>
          <a:p>
            <a:pPr lvl="1">
              <a:spcBef>
                <a:spcPts val="1800"/>
              </a:spcBef>
            </a:pPr>
            <a:r>
              <a:rPr lang="en-ZA" dirty="0" smtClean="0"/>
              <a:t>Lubricator.</a:t>
            </a:r>
            <a:endParaRPr lang="en-ZA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9541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1600" y="1772816"/>
            <a:ext cx="6858000" cy="2387600"/>
          </a:xfrm>
        </p:spPr>
        <p:txBody>
          <a:bodyPr/>
          <a:lstStyle/>
          <a:p>
            <a:r>
              <a:rPr lang="en-GB" dirty="0"/>
              <a:t>Engineering Systems </a:t>
            </a:r>
          </a:p>
        </p:txBody>
      </p:sp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579016"/>
            <a:ext cx="3532510" cy="1004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-252536" y="4160416"/>
            <a:ext cx="9144000" cy="1655762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NQF Level 2</a:t>
            </a:r>
            <a:endParaRPr lang="en-GB" altLang="en-US" sz="4000" dirty="0" smtClean="0"/>
          </a:p>
        </p:txBody>
      </p:sp>
    </p:spTree>
    <p:extLst>
      <p:ext uri="{BB962C8B-B14F-4D97-AF65-F5344CB8AC3E}">
        <p14:creationId xmlns:p14="http://schemas.microsoft.com/office/powerpoint/2010/main" val="148182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24248" y="1484784"/>
            <a:ext cx="3079254" cy="3640470"/>
          </a:xfrm>
        </p:spPr>
        <p:txBody>
          <a:bodyPr/>
          <a:lstStyle/>
          <a:p>
            <a:pPr marL="0" indent="0">
              <a:buNone/>
            </a:pPr>
            <a:r>
              <a:rPr lang="en-ZA" dirty="0"/>
              <a:t>Air filter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51920" y="1272591"/>
            <a:ext cx="3960440" cy="47887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07704" y="5661248"/>
            <a:ext cx="25877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ZA" sz="2000" i="1" dirty="0"/>
              <a:t>Figure 5.4 An air filter</a:t>
            </a:r>
            <a:endParaRPr lang="en-GB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171400"/>
            <a:ext cx="6031582" cy="1911746"/>
          </a:xfrm>
        </p:spPr>
        <p:txBody>
          <a:bodyPr/>
          <a:lstStyle/>
          <a:p>
            <a:r>
              <a:rPr lang="en-ZA" dirty="0"/>
              <a:t>Air service unit</a:t>
            </a:r>
          </a:p>
        </p:txBody>
      </p:sp>
    </p:spTree>
    <p:extLst>
      <p:ext uri="{BB962C8B-B14F-4D97-AF65-F5344CB8AC3E}">
        <p14:creationId xmlns:p14="http://schemas.microsoft.com/office/powerpoint/2010/main" val="6988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556792"/>
            <a:ext cx="5479859" cy="4668351"/>
          </a:xfrm>
          <a:prstGeom prst="rect">
            <a:avLst/>
          </a:prstGeom>
        </p:spPr>
      </p:pic>
      <p:sp>
        <p:nvSpPr>
          <p:cNvPr id="6" name="Content Placeholder 4"/>
          <p:cNvSpPr txBox="1">
            <a:spLocks/>
          </p:cNvSpPr>
          <p:nvPr/>
        </p:nvSpPr>
        <p:spPr bwMode="auto">
          <a:xfrm>
            <a:off x="628650" y="1628800"/>
            <a:ext cx="3079254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ZA" dirty="0"/>
              <a:t>Pressure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ZA" dirty="0"/>
              <a:t>regulator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628649" y="252800"/>
            <a:ext cx="5027096" cy="1191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ZA" dirty="0" smtClean="0"/>
              <a:t>Air service unit</a:t>
            </a:r>
            <a:endParaRPr lang="en-ZA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74906" y="5445224"/>
            <a:ext cx="2952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ZA" sz="2000" i="1" dirty="0"/>
              <a:t>Figure 5.5 A typical pressure regulator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649840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Valves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916832"/>
            <a:ext cx="7721204" cy="432048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ZA" dirty="0" smtClean="0"/>
              <a:t>The function of valves is to control the pressure or flow rate.</a:t>
            </a:r>
          </a:p>
          <a:p>
            <a:pPr marL="0" indent="0">
              <a:buNone/>
            </a:pPr>
            <a:endParaRPr lang="en-ZA" dirty="0" smtClean="0"/>
          </a:p>
          <a:p>
            <a:pPr marL="0" indent="0">
              <a:buNone/>
            </a:pP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346864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Valves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700808"/>
            <a:ext cx="7721204" cy="4320480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ZA" dirty="0" smtClean="0"/>
              <a:t>Categories of valves: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ZA" sz="3200" dirty="0"/>
              <a:t>Directional control valves.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ZA" sz="3200" dirty="0"/>
              <a:t>Non-return valves.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ZA" sz="3200" dirty="0"/>
              <a:t>Flow control valves.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ZA" sz="3200" dirty="0"/>
              <a:t>Pressure control valves.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ZA" sz="3200" dirty="0"/>
              <a:t>Shut-off valves.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ZA" sz="3200" dirty="0"/>
              <a:t>Emergency stop valves</a:t>
            </a:r>
            <a:r>
              <a:rPr lang="en-ZA" sz="3200" dirty="0" smtClean="0"/>
              <a:t>.</a:t>
            </a:r>
          </a:p>
          <a:p>
            <a:pPr marL="0" indent="0">
              <a:buNone/>
            </a:pPr>
            <a:endParaRPr lang="en-ZA" dirty="0" smtClean="0"/>
          </a:p>
          <a:p>
            <a:pPr marL="0" indent="0">
              <a:buNone/>
            </a:pP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0299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Valves</a:t>
            </a:r>
            <a:endParaRPr lang="en-ZA" sz="3200" b="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700808"/>
            <a:ext cx="7721204" cy="3763615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ZA" dirty="0"/>
              <a:t>Directional control </a:t>
            </a:r>
            <a:r>
              <a:rPr lang="en-ZA" dirty="0" smtClean="0"/>
              <a:t>valves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ZA" sz="3200" dirty="0"/>
              <a:t>Number of ports or openings (ways).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ZA" sz="3200" dirty="0"/>
              <a:t>Number of positions.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ZA" sz="3200" dirty="0"/>
              <a:t>Methods of actuation of the valve.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ZA" sz="3200" dirty="0"/>
              <a:t>Methods of return actuation</a:t>
            </a:r>
            <a:r>
              <a:rPr lang="en-ZA" sz="3200" dirty="0" smtClean="0"/>
              <a:t>.</a:t>
            </a:r>
            <a:endParaRPr lang="en-ZA" sz="3200" dirty="0"/>
          </a:p>
        </p:txBody>
      </p:sp>
    </p:spTree>
    <p:extLst>
      <p:ext uri="{BB962C8B-B14F-4D97-AF65-F5344CB8AC3E}">
        <p14:creationId xmlns:p14="http://schemas.microsoft.com/office/powerpoint/2010/main" val="2672192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2520280" cy="2189659"/>
          </a:xfrm>
        </p:spPr>
        <p:txBody>
          <a:bodyPr>
            <a:noAutofit/>
          </a:bodyPr>
          <a:lstStyle/>
          <a:p>
            <a:r>
              <a:rPr lang="en-ZA" sz="3600" b="0" dirty="0"/>
              <a:t>Directional </a:t>
            </a:r>
            <a:br>
              <a:rPr lang="en-ZA" sz="3600" b="0" dirty="0"/>
            </a:br>
            <a:r>
              <a:rPr lang="en-ZA" sz="3600" b="0" dirty="0"/>
              <a:t>control </a:t>
            </a:r>
            <a:br>
              <a:rPr lang="en-ZA" sz="3600" b="0" dirty="0"/>
            </a:br>
            <a:r>
              <a:rPr lang="en-ZA" sz="3600" b="0" dirty="0"/>
              <a:t>valves</a:t>
            </a:r>
            <a:br>
              <a:rPr lang="en-ZA" sz="3600" b="0" dirty="0"/>
            </a:br>
            <a:endParaRPr lang="en-ZA" sz="3600" b="0" i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1" y="723156"/>
            <a:ext cx="5184576" cy="5449699"/>
          </a:xfrm>
        </p:spPr>
      </p:pic>
      <p:sp>
        <p:nvSpPr>
          <p:cNvPr id="5" name="TextBox 4"/>
          <p:cNvSpPr txBox="1"/>
          <p:nvPr/>
        </p:nvSpPr>
        <p:spPr>
          <a:xfrm>
            <a:off x="2699792" y="188640"/>
            <a:ext cx="56886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Table 5.1 Ports and positions (ways)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527789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4959" y="1280228"/>
            <a:ext cx="3960440" cy="821507"/>
          </a:xfrm>
        </p:spPr>
        <p:txBody>
          <a:bodyPr>
            <a:noAutofit/>
          </a:bodyPr>
          <a:lstStyle/>
          <a:p>
            <a:r>
              <a:rPr lang="en-ZA" sz="3600" b="0" dirty="0" smtClean="0"/>
              <a:t>Non-return valves</a:t>
            </a:r>
            <a:endParaRPr lang="en-ZA" sz="3600" dirty="0">
              <a:solidFill>
                <a:srgbClr val="FF000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584959" y="169441"/>
            <a:ext cx="7721204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ZA" dirty="0" smtClean="0"/>
              <a:t>Valves</a:t>
            </a:r>
            <a:endParaRPr lang="en-ZA" b="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229" y="2348880"/>
            <a:ext cx="7699050" cy="3250187"/>
          </a:xfrm>
        </p:spPr>
        <p:txBody>
          <a:bodyPr/>
          <a:lstStyle/>
          <a:p>
            <a:r>
              <a:rPr lang="en-ZA" sz="3200" dirty="0" smtClean="0"/>
              <a:t>Non-return valves allow air to flow through the device in one direction, while blocking the air flow in the opposite direction.</a:t>
            </a:r>
            <a:endParaRPr lang="en-ZA" sz="3200" dirty="0"/>
          </a:p>
        </p:txBody>
      </p:sp>
    </p:spTree>
    <p:extLst>
      <p:ext uri="{BB962C8B-B14F-4D97-AF65-F5344CB8AC3E}">
        <p14:creationId xmlns:p14="http://schemas.microsoft.com/office/powerpoint/2010/main" val="933270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7" y="1483879"/>
            <a:ext cx="6137028" cy="436153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4959" y="1280228"/>
            <a:ext cx="3960440" cy="821507"/>
          </a:xfrm>
        </p:spPr>
        <p:txBody>
          <a:bodyPr>
            <a:noAutofit/>
          </a:bodyPr>
          <a:lstStyle/>
          <a:p>
            <a:r>
              <a:rPr lang="en-ZA" sz="3600" b="0" dirty="0"/>
              <a:t>Flow </a:t>
            </a:r>
            <a:r>
              <a:rPr lang="en-ZA" sz="3600" b="0" dirty="0" smtClean="0"/>
              <a:t>control valves</a:t>
            </a:r>
            <a:endParaRPr lang="en-ZA" sz="36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67744" y="5849010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5.6 A flow control valve</a:t>
            </a:r>
            <a:endParaRPr lang="en-GB" sz="2000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584959" y="169441"/>
            <a:ext cx="7721204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ZA" dirty="0" smtClean="0"/>
              <a:t>Valves</a:t>
            </a:r>
            <a:endParaRPr lang="en-ZA" b="0" i="1" dirty="0"/>
          </a:p>
        </p:txBody>
      </p:sp>
    </p:spTree>
    <p:extLst>
      <p:ext uri="{BB962C8B-B14F-4D97-AF65-F5344CB8AC3E}">
        <p14:creationId xmlns:p14="http://schemas.microsoft.com/office/powerpoint/2010/main" val="2647709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6632"/>
            <a:ext cx="7721204" cy="1325563"/>
          </a:xfrm>
        </p:spPr>
        <p:txBody>
          <a:bodyPr/>
          <a:lstStyle/>
          <a:p>
            <a:r>
              <a:rPr lang="en-ZA" dirty="0" smtClean="0"/>
              <a:t>Valves</a:t>
            </a:r>
            <a:endParaRPr lang="en-ZA" sz="3200" b="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28800"/>
            <a:ext cx="7721204" cy="883295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ZA" dirty="0"/>
              <a:t>Pressure control </a:t>
            </a:r>
            <a:r>
              <a:rPr lang="en-ZA" dirty="0" smtClean="0"/>
              <a:t>valves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ZA" sz="3200" dirty="0"/>
              <a:t>Pressure relief valves.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ZA" sz="3200" dirty="0"/>
              <a:t>Pressure regulating valves.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ZA" sz="3200" dirty="0"/>
              <a:t>Pressure sequence valve.</a:t>
            </a:r>
          </a:p>
          <a:p>
            <a:pPr marL="0" indent="0">
              <a:buNone/>
            </a:pP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4565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6632"/>
            <a:ext cx="7721204" cy="1325563"/>
          </a:xfrm>
        </p:spPr>
        <p:txBody>
          <a:bodyPr/>
          <a:lstStyle/>
          <a:p>
            <a:r>
              <a:rPr lang="en-ZA" dirty="0" smtClean="0"/>
              <a:t>Valves</a:t>
            </a:r>
            <a:endParaRPr lang="en-ZA" sz="3200" b="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28800"/>
            <a:ext cx="7721204" cy="88329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ZA" dirty="0" smtClean="0"/>
              <a:t>Pressure relief valves</a:t>
            </a:r>
          </a:p>
          <a:p>
            <a:pPr marL="457200" lvl="1" indent="0">
              <a:spcBef>
                <a:spcPts val="1200"/>
              </a:spcBef>
              <a:buNone/>
            </a:pPr>
            <a:r>
              <a:rPr lang="en-ZA" sz="3200" dirty="0" smtClean="0"/>
              <a:t>Used to ensure that the receiver pressure is limited for safety and that the supply pressure to the system is set to the correct pressure.</a:t>
            </a:r>
          </a:p>
          <a:p>
            <a:pPr marL="0" indent="0">
              <a:buNone/>
            </a:pP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722671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Pneumatic systems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4000" dirty="0"/>
              <a:t>Module 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32656"/>
            <a:ext cx="2160588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8106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6632"/>
            <a:ext cx="7721204" cy="1325563"/>
          </a:xfrm>
        </p:spPr>
        <p:txBody>
          <a:bodyPr/>
          <a:lstStyle/>
          <a:p>
            <a:r>
              <a:rPr lang="en-ZA" dirty="0" smtClean="0"/>
              <a:t>Valves</a:t>
            </a:r>
            <a:endParaRPr lang="en-ZA" b="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56792"/>
            <a:ext cx="2791222" cy="1296144"/>
          </a:xfrm>
        </p:spPr>
        <p:txBody>
          <a:bodyPr/>
          <a:lstStyle/>
          <a:p>
            <a:r>
              <a:rPr lang="en-ZA" dirty="0"/>
              <a:t>Pressure relief </a:t>
            </a:r>
            <a:r>
              <a:rPr lang="en-ZA" dirty="0" smtClean="0"/>
              <a:t>valves</a:t>
            </a:r>
            <a:endParaRPr lang="en-Z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124744"/>
            <a:ext cx="5141837" cy="51125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71600" y="5373216"/>
            <a:ext cx="28803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5.7 </a:t>
            </a:r>
            <a:r>
              <a:rPr lang="en-ZA" sz="2000" i="1" dirty="0" smtClean="0"/>
              <a:t/>
            </a:r>
            <a:br>
              <a:rPr lang="en-ZA" sz="2000" i="1" dirty="0" smtClean="0"/>
            </a:br>
            <a:r>
              <a:rPr lang="en-ZA" sz="2000" i="1" dirty="0" smtClean="0"/>
              <a:t>A </a:t>
            </a:r>
            <a:r>
              <a:rPr lang="en-ZA" sz="2000" i="1" dirty="0"/>
              <a:t>pressure relief valve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151189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8198296" cy="605546"/>
          </a:xfrm>
        </p:spPr>
        <p:txBody>
          <a:bodyPr>
            <a:noAutofit/>
          </a:bodyPr>
          <a:lstStyle/>
          <a:p>
            <a:pPr algn="r"/>
            <a:r>
              <a:rPr lang="en-GB" sz="2800" b="1" dirty="0" smtClean="0">
                <a:solidFill>
                  <a:srgbClr val="AC0000"/>
                </a:solidFill>
              </a:rPr>
              <a:t>VIDEO: </a:t>
            </a:r>
            <a:r>
              <a:rPr lang="en-US" sz="2800" dirty="0" smtClean="0">
                <a:solidFill>
                  <a:srgbClr val="AC0000"/>
                </a:solidFill>
              </a:rPr>
              <a:t>Pressure vessel</a:t>
            </a:r>
            <a:endParaRPr lang="en-GB" sz="2800" b="1" dirty="0">
              <a:solidFill>
                <a:srgbClr val="AC0000"/>
              </a:solidFill>
            </a:endParaRPr>
          </a:p>
        </p:txBody>
      </p:sp>
      <p:pic>
        <p:nvPicPr>
          <p:cNvPr id="3" name="Pressure vesse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57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6632"/>
            <a:ext cx="7721204" cy="1325563"/>
          </a:xfrm>
        </p:spPr>
        <p:txBody>
          <a:bodyPr/>
          <a:lstStyle/>
          <a:p>
            <a:r>
              <a:rPr lang="en-ZA" dirty="0" smtClean="0"/>
              <a:t>Valves</a:t>
            </a:r>
            <a:endParaRPr lang="en-ZA" sz="3200" b="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28800"/>
            <a:ext cx="7721204" cy="88329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ZA" dirty="0"/>
              <a:t>Pressure </a:t>
            </a:r>
            <a:r>
              <a:rPr lang="en-ZA" dirty="0" smtClean="0"/>
              <a:t>regulating valves</a:t>
            </a:r>
          </a:p>
          <a:p>
            <a:pPr marL="457200" lvl="1" indent="0">
              <a:spcBef>
                <a:spcPts val="1200"/>
              </a:spcBef>
              <a:buNone/>
            </a:pPr>
            <a:r>
              <a:rPr lang="en-ZA" sz="3200" dirty="0" smtClean="0"/>
              <a:t>Keep the pressure constant, regardless of any pressure  fluctuations in the system.</a:t>
            </a:r>
          </a:p>
          <a:p>
            <a:pPr marL="0" indent="0">
              <a:buNone/>
            </a:pP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843838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6632"/>
            <a:ext cx="7721204" cy="1325563"/>
          </a:xfrm>
        </p:spPr>
        <p:txBody>
          <a:bodyPr/>
          <a:lstStyle/>
          <a:p>
            <a:r>
              <a:rPr lang="en-ZA" dirty="0" smtClean="0"/>
              <a:t>Valves</a:t>
            </a:r>
            <a:endParaRPr lang="en-ZA" sz="3200" b="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28800"/>
            <a:ext cx="7721204" cy="88329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ZA" dirty="0"/>
              <a:t>Pressure </a:t>
            </a:r>
            <a:r>
              <a:rPr lang="en-ZA" dirty="0" smtClean="0"/>
              <a:t>sequence valves</a:t>
            </a:r>
          </a:p>
          <a:p>
            <a:pPr marL="457200" lvl="1" indent="0">
              <a:spcBef>
                <a:spcPts val="1200"/>
              </a:spcBef>
              <a:buNone/>
            </a:pPr>
            <a:r>
              <a:rPr lang="en-ZA" sz="3200" dirty="0" smtClean="0"/>
              <a:t>Used if a pressure-dependent signal is required for the operation of a control system.</a:t>
            </a:r>
          </a:p>
          <a:p>
            <a:pPr marL="0" indent="0">
              <a:buNone/>
            </a:pP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329045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6632"/>
            <a:ext cx="7721204" cy="1325563"/>
          </a:xfrm>
        </p:spPr>
        <p:txBody>
          <a:bodyPr/>
          <a:lstStyle/>
          <a:p>
            <a:r>
              <a:rPr lang="en-ZA" dirty="0" smtClean="0"/>
              <a:t>Valves</a:t>
            </a:r>
            <a:endParaRPr lang="en-ZA" sz="3200" b="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28800"/>
            <a:ext cx="7721204" cy="883295"/>
          </a:xfrm>
        </p:spPr>
        <p:txBody>
          <a:bodyPr/>
          <a:lstStyle/>
          <a:p>
            <a:pPr marL="0" indent="0">
              <a:buNone/>
            </a:pPr>
            <a:r>
              <a:rPr lang="en-ZA" sz="4000" dirty="0"/>
              <a:t>Shut-off valves</a:t>
            </a:r>
          </a:p>
          <a:p>
            <a:pPr lvl="1">
              <a:spcBef>
                <a:spcPts val="1200"/>
              </a:spcBef>
            </a:pPr>
            <a:r>
              <a:rPr lang="en-ZA" sz="3200" dirty="0" smtClean="0"/>
              <a:t>Pneumatic systems should always be fitted with some form of isolation.</a:t>
            </a:r>
          </a:p>
          <a:p>
            <a:pPr lvl="1">
              <a:spcBef>
                <a:spcPts val="1200"/>
              </a:spcBef>
            </a:pPr>
            <a:r>
              <a:rPr lang="en-ZA" sz="3200" dirty="0" smtClean="0"/>
              <a:t>This allows for maintenance and servicing to take place while the main system is still in use and pressurised.</a:t>
            </a:r>
          </a:p>
          <a:p>
            <a:pPr marL="0" indent="0">
              <a:buNone/>
            </a:pPr>
            <a:endParaRPr lang="en-ZA" sz="4000" dirty="0"/>
          </a:p>
        </p:txBody>
      </p:sp>
    </p:spTree>
    <p:extLst>
      <p:ext uri="{BB962C8B-B14F-4D97-AF65-F5344CB8AC3E}">
        <p14:creationId xmlns:p14="http://schemas.microsoft.com/office/powerpoint/2010/main" val="313278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2626" y="116632"/>
            <a:ext cx="7721204" cy="1325563"/>
          </a:xfrm>
        </p:spPr>
        <p:txBody>
          <a:bodyPr/>
          <a:lstStyle/>
          <a:p>
            <a:r>
              <a:rPr lang="en-ZA" dirty="0" smtClean="0"/>
              <a:t>Valves</a:t>
            </a:r>
            <a:endParaRPr lang="en-ZA" sz="3200" b="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626" y="1556792"/>
            <a:ext cx="3511302" cy="1008112"/>
          </a:xfrm>
        </p:spPr>
        <p:txBody>
          <a:bodyPr/>
          <a:lstStyle/>
          <a:p>
            <a:pPr marL="0" indent="0">
              <a:buNone/>
            </a:pPr>
            <a:r>
              <a:rPr lang="en-ZA" sz="4000" dirty="0"/>
              <a:t>Shut-off </a:t>
            </a:r>
            <a:r>
              <a:rPr lang="en-ZA" sz="4000" dirty="0" smtClean="0"/>
              <a:t>valves</a:t>
            </a:r>
            <a:endParaRPr lang="en-ZA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320282" y="5727743"/>
            <a:ext cx="32310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ZA" sz="2000" i="1" dirty="0"/>
              <a:t>Figure </a:t>
            </a:r>
            <a:r>
              <a:rPr lang="en-ZA" sz="2000" i="1" dirty="0" smtClean="0"/>
              <a:t>5.8 A </a:t>
            </a:r>
            <a:r>
              <a:rPr lang="en-ZA" sz="2000" i="1" dirty="0"/>
              <a:t>stop cock</a:t>
            </a:r>
            <a:endParaRPr lang="en-GB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124744"/>
            <a:ext cx="4542929" cy="508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449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6632"/>
            <a:ext cx="7721204" cy="1325563"/>
          </a:xfrm>
        </p:spPr>
        <p:txBody>
          <a:bodyPr/>
          <a:lstStyle/>
          <a:p>
            <a:r>
              <a:rPr lang="en-ZA" dirty="0" smtClean="0"/>
              <a:t>Valves</a:t>
            </a:r>
            <a:endParaRPr lang="en-ZA" sz="1800" b="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56792"/>
            <a:ext cx="7721204" cy="883295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dirty="0"/>
              <a:t>Emergency stop </a:t>
            </a:r>
            <a:r>
              <a:rPr lang="en-GB" sz="4000" dirty="0" smtClean="0"/>
              <a:t>valves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ZA" dirty="0" smtClean="0"/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ZA" sz="3200" dirty="0" smtClean="0"/>
              <a:t>Two types: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ZA" sz="2800" dirty="0"/>
              <a:t>A push-operated latching button which requires a twist action to release.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ZA" sz="2800" dirty="0"/>
              <a:t>A push-operated valve which requires a key to release</a:t>
            </a:r>
            <a:r>
              <a:rPr lang="en-ZA" sz="2800" dirty="0" smtClean="0"/>
              <a:t>.</a:t>
            </a:r>
            <a:endParaRPr lang="en-ZA" sz="2800" dirty="0"/>
          </a:p>
        </p:txBody>
      </p:sp>
    </p:spTree>
    <p:extLst>
      <p:ext uri="{BB962C8B-B14F-4D97-AF65-F5344CB8AC3E}">
        <p14:creationId xmlns:p14="http://schemas.microsoft.com/office/powerpoint/2010/main" val="541844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6632"/>
            <a:ext cx="7721204" cy="1325563"/>
          </a:xfrm>
        </p:spPr>
        <p:txBody>
          <a:bodyPr/>
          <a:lstStyle/>
          <a:p>
            <a:r>
              <a:rPr lang="en-ZA" dirty="0" smtClean="0"/>
              <a:t>Actuators</a:t>
            </a:r>
            <a:endParaRPr lang="en-ZA" sz="1800" b="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56792"/>
            <a:ext cx="7721204" cy="883295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ZA" dirty="0" smtClean="0"/>
              <a:t>Actuators convert energy in the form of compressed air into linear or rotary motion.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ZA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ZA" dirty="0" smtClean="0"/>
              <a:t>A pneumatic motor converts pneumatic energy into mechanical rotary motion.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517689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384" y="1027907"/>
            <a:ext cx="6405735" cy="424700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Actuators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47664" y="5559397"/>
            <a:ext cx="38606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5.9 A single-acting cylinder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00096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Actuators</a:t>
            </a:r>
            <a:endParaRPr lang="en-ZA" b="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69950"/>
            <a:ext cx="7721204" cy="4351338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ZA" dirty="0" smtClean="0"/>
              <a:t>Pneumatic </a:t>
            </a:r>
            <a:r>
              <a:rPr lang="en-ZA" dirty="0"/>
              <a:t>motor </a:t>
            </a:r>
            <a:r>
              <a:rPr lang="en-ZA" dirty="0" smtClean="0"/>
              <a:t>characteristics:</a:t>
            </a:r>
            <a:endParaRPr lang="en-Z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800" dirty="0"/>
              <a:t>Smooth regulation of speed and torque.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800" dirty="0"/>
              <a:t>Small size (weight).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800" dirty="0"/>
              <a:t>Overload safe.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800" dirty="0"/>
              <a:t>Explosion proof.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800" dirty="0"/>
              <a:t>Requires less maintenance.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800" dirty="0"/>
              <a:t>Insensitive to dust, water, heat and cold.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800" dirty="0"/>
              <a:t>Direction of rotation easily reversed</a:t>
            </a:r>
            <a:r>
              <a:rPr lang="en-ZA" sz="2800" dirty="0" smtClean="0"/>
              <a:t>.</a:t>
            </a:r>
            <a:endParaRPr lang="en-ZA" sz="2800" dirty="0"/>
          </a:p>
        </p:txBody>
      </p:sp>
    </p:spTree>
    <p:extLst>
      <p:ext uri="{BB962C8B-B14F-4D97-AF65-F5344CB8AC3E}">
        <p14:creationId xmlns:p14="http://schemas.microsoft.com/office/powerpoint/2010/main" val="4109441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sz="5400" b="0" dirty="0"/>
              <a:t>Pneumatic systems and</a:t>
            </a:r>
            <a:br>
              <a:rPr lang="en-ZA" sz="5400" b="0" dirty="0"/>
            </a:br>
            <a:r>
              <a:rPr lang="en-ZA" sz="5400" b="0" dirty="0"/>
              <a:t>their components</a:t>
            </a:r>
            <a:endParaRPr lang="en-GB" sz="5400" b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000" dirty="0"/>
              <a:t>Unit 5.1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50119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6632"/>
            <a:ext cx="7721204" cy="1325563"/>
          </a:xfrm>
        </p:spPr>
        <p:txBody>
          <a:bodyPr>
            <a:normAutofit/>
          </a:bodyPr>
          <a:lstStyle/>
          <a:p>
            <a:r>
              <a:rPr lang="en-ZA" dirty="0"/>
              <a:t>Visual </a:t>
            </a:r>
            <a:r>
              <a:rPr lang="en-ZA" dirty="0" smtClean="0"/>
              <a:t>indicating devices</a:t>
            </a:r>
            <a:endParaRPr lang="en-ZA" sz="1800" b="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916832"/>
            <a:ext cx="7721204" cy="883295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ZA" dirty="0" smtClean="0"/>
              <a:t>They represent the operating status of a pneumatic system visually.</a:t>
            </a:r>
            <a:br>
              <a:rPr lang="en-ZA" dirty="0" smtClean="0"/>
            </a:br>
            <a:endParaRPr lang="en-ZA" dirty="0" smtClean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ZA" dirty="0" smtClean="0"/>
              <a:t>Serve as a primary diagnostic aid.</a:t>
            </a:r>
            <a:br>
              <a:rPr lang="en-ZA" dirty="0" smtClean="0"/>
            </a:br>
            <a:endParaRPr lang="en-ZA" dirty="0" smtClean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ZA" dirty="0" smtClean="0"/>
              <a:t>Include counters, pressure gauges, timers and optical indicators.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09939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27384"/>
            <a:ext cx="7721204" cy="2919858"/>
          </a:xfrm>
        </p:spPr>
        <p:txBody>
          <a:bodyPr>
            <a:normAutofit/>
          </a:bodyPr>
          <a:lstStyle/>
          <a:p>
            <a:r>
              <a:rPr lang="en-ZA" dirty="0"/>
              <a:t>Visual </a:t>
            </a:r>
            <a:br>
              <a:rPr lang="en-ZA" dirty="0"/>
            </a:br>
            <a:r>
              <a:rPr lang="en-ZA" dirty="0"/>
              <a:t>indicating </a:t>
            </a:r>
            <a:br>
              <a:rPr lang="en-ZA" dirty="0"/>
            </a:br>
            <a:r>
              <a:rPr lang="en-ZA" dirty="0"/>
              <a:t>devices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39"/>
          <a:stretch/>
        </p:blipFill>
        <p:spPr>
          <a:xfrm>
            <a:off x="3995936" y="548680"/>
            <a:ext cx="3916344" cy="5440670"/>
          </a:xfrm>
        </p:spPr>
      </p:pic>
      <p:sp>
        <p:nvSpPr>
          <p:cNvPr id="5" name="TextBox 4"/>
          <p:cNvSpPr txBox="1"/>
          <p:nvPr/>
        </p:nvSpPr>
        <p:spPr>
          <a:xfrm>
            <a:off x="539552" y="5661248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5.11 A pressure gauge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75620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6632"/>
            <a:ext cx="7721204" cy="1325563"/>
          </a:xfrm>
        </p:spPr>
        <p:txBody>
          <a:bodyPr>
            <a:normAutofit/>
          </a:bodyPr>
          <a:lstStyle/>
          <a:p>
            <a:r>
              <a:rPr lang="en-ZA" dirty="0" smtClean="0"/>
              <a:t>Control circuits for cylinders</a:t>
            </a:r>
            <a:endParaRPr lang="en-ZA" sz="1800" b="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916832"/>
            <a:ext cx="7721204" cy="883295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ZA" dirty="0" smtClean="0"/>
              <a:t>There are two types of control circuits: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ZA" dirty="0" smtClean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ZA" dirty="0" smtClean="0"/>
              <a:t>For single-acting cylinders.</a:t>
            </a:r>
            <a:br>
              <a:rPr lang="en-ZA" dirty="0" smtClean="0"/>
            </a:br>
            <a:endParaRPr lang="en-ZA" dirty="0" smtClean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ZA" dirty="0" smtClean="0"/>
              <a:t>For double-acting cylinders.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526251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31229"/>
            <a:ext cx="7721204" cy="1325563"/>
          </a:xfrm>
        </p:spPr>
        <p:txBody>
          <a:bodyPr>
            <a:normAutofit/>
          </a:bodyPr>
          <a:lstStyle/>
          <a:p>
            <a:r>
              <a:rPr lang="en-ZA" sz="4000" dirty="0"/>
              <a:t>Control circuit for a single-acting cylinder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08452"/>
            <a:ext cx="3312368" cy="40248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7545" y="5837202"/>
            <a:ext cx="3096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5.12 Initial position</a:t>
            </a:r>
            <a:endParaRPr lang="en-GB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963776"/>
            <a:ext cx="3600400" cy="36974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47964" y="5837202"/>
            <a:ext cx="4536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5.13 Activating the push button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80623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59221"/>
            <a:ext cx="7721204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Control circuit for a single-acting </a:t>
            </a:r>
            <a:r>
              <a:rPr lang="en-ZA" dirty="0" smtClean="0"/>
              <a:t>cylinder</a:t>
            </a:r>
            <a:endParaRPr lang="en-ZA" b="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2123728" y="5733256"/>
            <a:ext cx="6120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5.14 Circuit diagram for a single-acting cylinder</a:t>
            </a:r>
            <a:endParaRPr lang="en-GB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166" y="1472208"/>
            <a:ext cx="2954883" cy="411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475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59221"/>
            <a:ext cx="7721204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Control circuit for a double-acting cylinder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4816" y="5661248"/>
            <a:ext cx="38606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5.15 Initial position</a:t>
            </a:r>
            <a:endParaRPr lang="en-GB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3779912" y="5661248"/>
            <a:ext cx="4154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5.16 Activating the push button</a:t>
            </a:r>
            <a:endParaRPr lang="en-GB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39507"/>
            <a:ext cx="8064896" cy="370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303237"/>
            <a:ext cx="7721204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Control circuit for a double-acting </a:t>
            </a:r>
            <a:r>
              <a:rPr lang="en-ZA" dirty="0" smtClean="0"/>
              <a:t>cylinder</a:t>
            </a:r>
            <a:endParaRPr lang="en-ZA" b="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422801" y="5757041"/>
            <a:ext cx="6336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5.17 Circuit diagram for a double-acting cylinder</a:t>
            </a:r>
            <a:endParaRPr lang="en-GB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068664"/>
            <a:ext cx="7988962" cy="344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63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-27384"/>
            <a:ext cx="7721204" cy="1325563"/>
          </a:xfrm>
        </p:spPr>
        <p:txBody>
          <a:bodyPr>
            <a:normAutofit/>
          </a:bodyPr>
          <a:lstStyle/>
          <a:p>
            <a:r>
              <a:rPr lang="en-ZA" dirty="0" smtClean="0"/>
              <a:t>Pneumatic </a:t>
            </a:r>
            <a:r>
              <a:rPr lang="en-ZA" dirty="0"/>
              <a:t>systems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2579308"/>
              </p:ext>
            </p:extLst>
          </p:nvPr>
        </p:nvGraphicFramePr>
        <p:xfrm>
          <a:off x="417571" y="1412776"/>
          <a:ext cx="7721600" cy="48158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860800">
                  <a:extLst>
                    <a:ext uri="{9D8B030D-6E8A-4147-A177-3AD203B41FA5}">
                      <a16:colId xmlns="" xmlns:a16="http://schemas.microsoft.com/office/drawing/2014/main" val="420785173"/>
                    </a:ext>
                  </a:extLst>
                </a:gridCol>
                <a:gridCol w="3860800">
                  <a:extLst>
                    <a:ext uri="{9D8B030D-6E8A-4147-A177-3AD203B41FA5}">
                      <a16:colId xmlns="" xmlns:a16="http://schemas.microsoft.com/office/drawing/2014/main" val="36641964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ZA" sz="2800" dirty="0"/>
                        <a:t>Advantages</a:t>
                      </a:r>
                      <a:endParaRPr lang="en-ZA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2800" dirty="0"/>
                        <a:t>Disadvantages</a:t>
                      </a:r>
                      <a:endParaRPr lang="en-ZA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53539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ZA" dirty="0"/>
                        <a:t>Air can easily be transported in pipelines, even over long distances.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Leaks are difficult to trace.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8156954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ZA" dirty="0"/>
                        <a:t>Air is freely available all the time.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Pneumatic systems are not suitable for large equipment.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60684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ZA" dirty="0"/>
                        <a:t>Most components do not require lubrication.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ZA" dirty="0"/>
                        <a:t>Air carries moisture which condenses and poses a corrosion, contamination and freezing threat to the internal workings of the components and the pipework.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36685012"/>
                  </a:ext>
                </a:extLst>
              </a:tr>
              <a:tr h="657944">
                <a:tc>
                  <a:txBody>
                    <a:bodyPr/>
                    <a:lstStyle/>
                    <a:p>
                      <a:r>
                        <a:rPr lang="en-ZA" dirty="0"/>
                        <a:t>The operating components are of simple construction.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5293476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ZA" dirty="0"/>
                        <a:t>Compressed air is a fast-working medium. This enables high working speeds to be attained.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ZA" dirty="0" smtClean="0"/>
                        <a:t>High-pressure air is ‘explosive’ by nature.</a:t>
                      </a:r>
                      <a:endParaRPr lang="en-ZA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418212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ZA" dirty="0"/>
                        <a:t>Compressed air can be stored in a reservoir and used as required.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43426863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25775" y="955368"/>
            <a:ext cx="6810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 smtClean="0"/>
              <a:t>Advantages and disadvantages of pneumatic systems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688141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Summative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9952" y="1628800"/>
            <a:ext cx="4186808" cy="44973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Test your knowledge of this section by completing the</a:t>
            </a:r>
            <a:br>
              <a:rPr lang="en-US" dirty="0"/>
            </a:br>
            <a:r>
              <a:rPr lang="en-GB" dirty="0"/>
              <a:t>Summative assessment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(page 86                                                                                           of your Student’s Book) </a:t>
            </a:r>
            <a:endParaRPr lang="en-GB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28800"/>
            <a:ext cx="2808312" cy="40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0002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Pneumatic systems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ZA" dirty="0" smtClean="0"/>
              <a:t>The branch of science and technology that deals with the study and application of the use of pressurised gas to effect mechanical motion.</a:t>
            </a:r>
          </a:p>
          <a:p>
            <a:endParaRPr lang="en-ZA" sz="2800" dirty="0"/>
          </a:p>
          <a:p>
            <a:r>
              <a:rPr lang="en-ZA" dirty="0"/>
              <a:t>Pneumatics uses a compressible gas, usually air.</a:t>
            </a:r>
          </a:p>
        </p:txBody>
      </p:sp>
    </p:spTree>
    <p:extLst>
      <p:ext uri="{BB962C8B-B14F-4D97-AF65-F5344CB8AC3E}">
        <p14:creationId xmlns:p14="http://schemas.microsoft.com/office/powerpoint/2010/main" val="3243877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Introduction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62322" y="5733256"/>
            <a:ext cx="3672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5.1 A pneumatic wrench</a:t>
            </a:r>
            <a:endParaRPr lang="en-GB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816" y="1666993"/>
            <a:ext cx="5772472" cy="385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15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Air supply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ZA" dirty="0" smtClean="0"/>
              <a:t>Air supply at the required pressure, that is dry and clean is needed for effective performance of a pneumatic system.</a:t>
            </a:r>
            <a:endParaRPr lang="en-ZA" dirty="0"/>
          </a:p>
          <a:p>
            <a:r>
              <a:rPr lang="en-ZA" dirty="0"/>
              <a:t>A compressor is used to generate compressed air.</a:t>
            </a:r>
          </a:p>
        </p:txBody>
      </p:sp>
    </p:spTree>
    <p:extLst>
      <p:ext uri="{BB962C8B-B14F-4D97-AF65-F5344CB8AC3E}">
        <p14:creationId xmlns:p14="http://schemas.microsoft.com/office/powerpoint/2010/main" val="3126224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8198296" cy="605546"/>
          </a:xfrm>
        </p:spPr>
        <p:txBody>
          <a:bodyPr>
            <a:noAutofit/>
          </a:bodyPr>
          <a:lstStyle/>
          <a:p>
            <a:pPr algn="r"/>
            <a:r>
              <a:rPr lang="en-GB" sz="2800" b="1" dirty="0" smtClean="0">
                <a:solidFill>
                  <a:srgbClr val="AC0000"/>
                </a:solidFill>
              </a:rPr>
              <a:t>VIDEO: </a:t>
            </a:r>
            <a:r>
              <a:rPr lang="en-US" sz="2800" dirty="0" smtClean="0">
                <a:solidFill>
                  <a:srgbClr val="AC0000"/>
                </a:solidFill>
              </a:rPr>
              <a:t>Compressor</a:t>
            </a:r>
            <a:endParaRPr lang="en-GB" sz="2800" b="1" dirty="0">
              <a:solidFill>
                <a:srgbClr val="AC0000"/>
              </a:solidFill>
            </a:endParaRPr>
          </a:p>
        </p:txBody>
      </p:sp>
      <p:pic>
        <p:nvPicPr>
          <p:cNvPr id="3" name="Compresso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753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Air </a:t>
            </a:r>
            <a:r>
              <a:rPr lang="en-ZA" dirty="0" smtClean="0"/>
              <a:t>supply</a:t>
            </a:r>
            <a:endParaRPr lang="en-ZA" b="0" i="1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ZA" dirty="0"/>
              <a:t>Use of compressed air</a:t>
            </a:r>
            <a:r>
              <a:rPr lang="en-ZA" dirty="0" smtClean="0"/>
              <a:t>:</a:t>
            </a:r>
          </a:p>
          <a:p>
            <a:pPr>
              <a:spcBef>
                <a:spcPts val="1800"/>
              </a:spcBef>
            </a:pPr>
            <a:r>
              <a:rPr lang="en-ZA" sz="3200" dirty="0" smtClean="0"/>
              <a:t>To </a:t>
            </a:r>
            <a:r>
              <a:rPr lang="en-ZA" sz="3200" dirty="0"/>
              <a:t>determine the status of processors (sensors).</a:t>
            </a:r>
          </a:p>
          <a:p>
            <a:pPr>
              <a:spcBef>
                <a:spcPts val="1800"/>
              </a:spcBef>
            </a:pPr>
            <a:r>
              <a:rPr lang="en-ZA" sz="3200" dirty="0"/>
              <a:t>Information processing (processors).</a:t>
            </a:r>
          </a:p>
          <a:p>
            <a:pPr>
              <a:spcBef>
                <a:spcPts val="1800"/>
              </a:spcBef>
            </a:pPr>
            <a:r>
              <a:rPr lang="en-ZA" sz="3200" dirty="0"/>
              <a:t>Switching of actuators.</a:t>
            </a:r>
          </a:p>
          <a:p>
            <a:pPr>
              <a:spcBef>
                <a:spcPts val="1800"/>
              </a:spcBef>
            </a:pPr>
            <a:r>
              <a:rPr lang="en-ZA" sz="3200" dirty="0"/>
              <a:t>Performing work (actuators).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6597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theme/theme1.xml><?xml version="1.0" encoding="utf-8"?>
<a:theme xmlns:a="http://schemas.openxmlformats.org/drawingml/2006/main" name="NCV template with logo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26308</TotalTime>
  <Words>990</Words>
  <Application>Microsoft Office PowerPoint</Application>
  <PresentationFormat>On-screen Show (4:3)</PresentationFormat>
  <Paragraphs>194</Paragraphs>
  <Slides>48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50" baseType="lpstr">
      <vt:lpstr>NCV template with logos</vt:lpstr>
      <vt:lpstr>Custom Design</vt:lpstr>
      <vt:lpstr>PowerPoint Presentation</vt:lpstr>
      <vt:lpstr>Engineering Systems </vt:lpstr>
      <vt:lpstr>Pneumatic systems</vt:lpstr>
      <vt:lpstr>Pneumatic systems and their components</vt:lpstr>
      <vt:lpstr>Pneumatic systems</vt:lpstr>
      <vt:lpstr>Introduction</vt:lpstr>
      <vt:lpstr>Air supply</vt:lpstr>
      <vt:lpstr>VIDEO: Compressor</vt:lpstr>
      <vt:lpstr>Air supply</vt:lpstr>
      <vt:lpstr>Components of a pneumatic system</vt:lpstr>
      <vt:lpstr>Components of a pneumatic system</vt:lpstr>
      <vt:lpstr>Compressor</vt:lpstr>
      <vt:lpstr>Compressor</vt:lpstr>
      <vt:lpstr>Air receiver</vt:lpstr>
      <vt:lpstr>Air distribution system</vt:lpstr>
      <vt:lpstr>VIDEO: Drier</vt:lpstr>
      <vt:lpstr>PowerPoint Presentation</vt:lpstr>
      <vt:lpstr>PowerPoint Presentation</vt:lpstr>
      <vt:lpstr>Air service unit</vt:lpstr>
      <vt:lpstr>Air service unit</vt:lpstr>
      <vt:lpstr>PowerPoint Presentation</vt:lpstr>
      <vt:lpstr>Valves</vt:lpstr>
      <vt:lpstr>Valves</vt:lpstr>
      <vt:lpstr>Valves</vt:lpstr>
      <vt:lpstr>Directional  control  valves </vt:lpstr>
      <vt:lpstr>Non-return valves</vt:lpstr>
      <vt:lpstr>Flow control valves</vt:lpstr>
      <vt:lpstr>Valves</vt:lpstr>
      <vt:lpstr>Valves</vt:lpstr>
      <vt:lpstr>Valves</vt:lpstr>
      <vt:lpstr>VIDEO: Pressure vessel</vt:lpstr>
      <vt:lpstr>Valves</vt:lpstr>
      <vt:lpstr>Valves</vt:lpstr>
      <vt:lpstr>Valves</vt:lpstr>
      <vt:lpstr>Valves</vt:lpstr>
      <vt:lpstr>Valves</vt:lpstr>
      <vt:lpstr>Actuators</vt:lpstr>
      <vt:lpstr>Actuators</vt:lpstr>
      <vt:lpstr>Actuators</vt:lpstr>
      <vt:lpstr>Visual indicating devices</vt:lpstr>
      <vt:lpstr>Visual  indicating  devices</vt:lpstr>
      <vt:lpstr>Control circuits for cylinders</vt:lpstr>
      <vt:lpstr>Control circuit for a single-acting cylinder</vt:lpstr>
      <vt:lpstr>Control circuit for a single-acting cylinder</vt:lpstr>
      <vt:lpstr>Control circuit for a double-acting cylinder</vt:lpstr>
      <vt:lpstr>Control circuit for a double-acting cylinder</vt:lpstr>
      <vt:lpstr>Pneumatic systems</vt:lpstr>
      <vt:lpstr>Summative assessment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Stacey Morgan</dc:creator>
  <cp:lastModifiedBy>Promise</cp:lastModifiedBy>
  <cp:revision>257</cp:revision>
  <dcterms:created xsi:type="dcterms:W3CDTF">2016-06-09T09:26:44Z</dcterms:created>
  <dcterms:modified xsi:type="dcterms:W3CDTF">2016-12-15T08:37:42Z</dcterms:modified>
</cp:coreProperties>
</file>